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sldIdLst>
    <p:sldId id="256" r:id="rId2"/>
    <p:sldId id="276" r:id="rId3"/>
    <p:sldId id="258" r:id="rId4"/>
    <p:sldId id="275" r:id="rId5"/>
    <p:sldId id="261" r:id="rId6"/>
    <p:sldId id="274" r:id="rId7"/>
    <p:sldId id="262" r:id="rId8"/>
    <p:sldId id="270" r:id="rId9"/>
    <p:sldId id="266" r:id="rId10"/>
    <p:sldId id="267" r:id="rId11"/>
    <p:sldId id="271" r:id="rId12"/>
    <p:sldId id="263" r:id="rId13"/>
    <p:sldId id="265" r:id="rId14"/>
    <p:sldId id="260" r:id="rId15"/>
    <p:sldId id="268"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FF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p:cViewPr varScale="1">
        <p:scale>
          <a:sx n="90" d="100"/>
          <a:sy n="90" d="100"/>
        </p:scale>
        <p:origin x="143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a:t>Click to edit Master title style</a:t>
            </a:r>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9" name="Date Placeholder 18"/>
          <p:cNvSpPr>
            <a:spLocks noGrp="1"/>
          </p:cNvSpPr>
          <p:nvPr>
            <p:ph type="dt" sz="half" idx="10"/>
          </p:nvPr>
        </p:nvSpPr>
        <p:spPr/>
        <p:txBody>
          <a:bodyPr/>
          <a:lstStyle/>
          <a:p>
            <a:fld id="{C5F52181-EF79-487A-84E6-BCA2A6713974}" type="datetimeFigureOut">
              <a:rPr lang="en-US" smtClean="0"/>
              <a:t>7/28/2022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D60F8DF4-F804-414A-BE14-7A7F6BEB157D}"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5F52181-EF79-487A-84E6-BCA2A6713974}" type="datetimeFigureOut">
              <a:rPr lang="en-US" smtClean="0"/>
              <a:t>7/28/2022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0F8DF4-F804-414A-BE14-7A7F6BEB157D}"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533400" y="533402"/>
            <a:ext cx="5943600" cy="525780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5F52181-EF79-487A-84E6-BCA2A6713974}" type="datetimeFigureOut">
              <a:rPr lang="en-US" smtClean="0"/>
              <a:t>7/28/2022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0F8DF4-F804-414A-BE14-7A7F6BEB157D}"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5F52181-EF79-487A-84E6-BCA2A6713974}" type="datetimeFigureOut">
              <a:rPr lang="en-US" smtClean="0"/>
              <a:t>7/28/2022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0F8DF4-F804-414A-BE14-7A7F6BEB157D}"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a:t>Click to edit Master title style</a:t>
            </a:r>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5F52181-EF79-487A-84E6-BCA2A6713974}" type="datetimeFigureOut">
              <a:rPr lang="en-US" smtClean="0"/>
              <a:t>7/28/2022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0F8DF4-F804-414A-BE14-7A7F6BEB157D}"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5F52181-EF79-487A-84E6-BCA2A6713974}" type="datetimeFigureOut">
              <a:rPr lang="en-US" smtClean="0"/>
              <a:t>7/28/2022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0F8DF4-F804-414A-BE14-7A7F6BEB157D}"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a:t>Click to edit Master title style</a:t>
            </a:r>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5F52181-EF79-487A-84E6-BCA2A6713974}" type="datetimeFigureOut">
              <a:rPr lang="en-US" smtClean="0"/>
              <a:t>7/28/2022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60F8DF4-F804-414A-BE14-7A7F6BEB157D}"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5F52181-EF79-487A-84E6-BCA2A6713974}" type="datetimeFigureOut">
              <a:rPr lang="en-US" smtClean="0"/>
              <a:t>7/28/2022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60F8DF4-F804-414A-BE14-7A7F6BEB157D}"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Date Placeholder 1"/>
          <p:cNvSpPr>
            <a:spLocks noGrp="1"/>
          </p:cNvSpPr>
          <p:nvPr>
            <p:ph type="dt" sz="half" idx="10"/>
          </p:nvPr>
        </p:nvSpPr>
        <p:spPr/>
        <p:txBody>
          <a:bodyPr/>
          <a:lstStyle/>
          <a:p>
            <a:fld id="{C5F52181-EF79-487A-84E6-BCA2A6713974}" type="datetimeFigureOut">
              <a:rPr lang="en-US" smtClean="0"/>
              <a:t>7/28/2022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60F8DF4-F804-414A-BE14-7A7F6BEB157D}"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a:t>Click to edit Master title style</a:t>
            </a:r>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5F52181-EF79-487A-84E6-BCA2A6713974}" type="datetimeFigureOut">
              <a:rPr lang="en-US" smtClean="0"/>
              <a:t>7/28/2022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0F8DF4-F804-414A-BE14-7A7F6BEB157D}"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a:t>Click to edit Master title style</a:t>
            </a:r>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5F52181-EF79-487A-84E6-BCA2A6713974}" type="datetimeFigureOut">
              <a:rPr lang="en-US" smtClean="0"/>
              <a:t>7/28/2022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0F8DF4-F804-414A-BE14-7A7F6BEB157D}" type="slidenum">
              <a:rPr lang="en-US" smtClean="0"/>
              <a:t>‹#›</a:t>
            </a:fld>
            <a:endParaRPr lang="en-US" dirty="0"/>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dirty="0"/>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a:t>Click to edit Master title style</a:t>
            </a:r>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5F52181-EF79-487A-84E6-BCA2A6713974}" type="datetimeFigureOut">
              <a:rPr lang="en-US" smtClean="0"/>
              <a:t>7/28/2022</a:t>
            </a:fld>
            <a:endParaRPr lang="en-US" dirty="0"/>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dirty="0"/>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D60F8DF4-F804-414A-BE14-7A7F6BEB157D}"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fif"/><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wmf"/><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owen.gregory@cusd80.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457200"/>
            <a:ext cx="8229600" cy="3124200"/>
          </a:xfrm>
        </p:spPr>
        <p:txBody>
          <a:bodyPr>
            <a:normAutofit/>
          </a:bodyPr>
          <a:lstStyle/>
          <a:p>
            <a:r>
              <a:rPr lang="en-US" sz="3600" dirty="0"/>
              <a:t>Welcome</a:t>
            </a:r>
            <a:br>
              <a:rPr lang="en-US" sz="3600" dirty="0"/>
            </a:br>
            <a:r>
              <a:rPr lang="en-US" sz="3600" dirty="0"/>
              <a:t>Mr. Owen</a:t>
            </a:r>
            <a:br>
              <a:rPr lang="en-US" sz="3600" dirty="0"/>
            </a:br>
            <a:r>
              <a:rPr lang="en-US" sz="3600" dirty="0"/>
              <a:t>7th Grade ELA</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9277" y="695092"/>
            <a:ext cx="2092434" cy="2124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516339" y="3657599"/>
            <a:ext cx="1865661" cy="282257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rot="16200000">
            <a:off x="245848" y="755890"/>
            <a:ext cx="2389520" cy="179214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544968" y="474660"/>
            <a:ext cx="1179415" cy="2492349"/>
          </a:xfrm>
          <a:prstGeom prst="rect">
            <a:avLst/>
          </a:prstGeom>
        </p:spPr>
      </p:pic>
      <p:pic>
        <p:nvPicPr>
          <p:cNvPr id="7" name="Picture 6">
            <a:extLst>
              <a:ext uri="{FF2B5EF4-FFF2-40B4-BE49-F238E27FC236}">
                <a16:creationId xmlns:a16="http://schemas.microsoft.com/office/drawing/2014/main" id="{E5F06FAF-B18B-4322-B110-E8CDEA5CA88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287083" y="528087"/>
            <a:ext cx="2312380" cy="1300713"/>
          </a:xfrm>
          <a:prstGeom prst="rect">
            <a:avLst/>
          </a:prstGeom>
        </p:spPr>
      </p:pic>
      <p:pic>
        <p:nvPicPr>
          <p:cNvPr id="10" name="Picture 9" descr="Graphical user interface, website&#10;&#10;Description automatically generated">
            <a:extLst>
              <a:ext uri="{FF2B5EF4-FFF2-40B4-BE49-F238E27FC236}">
                <a16:creationId xmlns:a16="http://schemas.microsoft.com/office/drawing/2014/main" id="{E4D1A7F0-072A-7BCE-BD7B-89A6DE2581F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8621" y="3819293"/>
            <a:ext cx="4976379" cy="2343616"/>
          </a:xfrm>
          <a:prstGeom prst="rect">
            <a:avLst/>
          </a:prstGeom>
        </p:spPr>
      </p:pic>
    </p:spTree>
    <p:extLst>
      <p:ext uri="{BB962C8B-B14F-4D97-AF65-F5344CB8AC3E}">
        <p14:creationId xmlns:p14="http://schemas.microsoft.com/office/powerpoint/2010/main" val="352568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183880" cy="609600"/>
          </a:xfrm>
        </p:spPr>
        <p:txBody>
          <a:bodyPr>
            <a:normAutofit fontScale="90000"/>
          </a:bodyPr>
          <a:lstStyle/>
          <a:p>
            <a:pPr algn="ctr"/>
            <a:r>
              <a:rPr lang="en-US" dirty="0"/>
              <a:t>Vocabulary/Academic Vocab:</a:t>
            </a:r>
          </a:p>
        </p:txBody>
      </p:sp>
      <p:sp>
        <p:nvSpPr>
          <p:cNvPr id="3" name="Content Placeholder 2"/>
          <p:cNvSpPr>
            <a:spLocks noGrp="1"/>
          </p:cNvSpPr>
          <p:nvPr>
            <p:ph idx="1"/>
          </p:nvPr>
        </p:nvSpPr>
        <p:spPr>
          <a:xfrm>
            <a:off x="457200" y="1219200"/>
            <a:ext cx="8260080" cy="5181600"/>
          </a:xfrm>
        </p:spPr>
        <p:txBody>
          <a:bodyPr>
            <a:normAutofit/>
          </a:bodyPr>
          <a:lstStyle/>
          <a:p>
            <a:pPr>
              <a:defRPr/>
            </a:pPr>
            <a:r>
              <a:rPr lang="en-US" dirty="0"/>
              <a:t>Students are assigned 20 words in a unit of study from the Sadlier Vocab Book       (Normally:  3 units a quarter)</a:t>
            </a:r>
          </a:p>
          <a:p>
            <a:pPr>
              <a:defRPr/>
            </a:pPr>
            <a:endParaRPr lang="en-US" dirty="0"/>
          </a:p>
          <a:p>
            <a:pPr>
              <a:defRPr/>
            </a:pPr>
            <a:r>
              <a:rPr lang="en-US" dirty="0"/>
              <a:t>Each unit contains</a:t>
            </a:r>
          </a:p>
          <a:p>
            <a:pPr lvl="1">
              <a:defRPr/>
            </a:pPr>
            <a:r>
              <a:rPr lang="en-US" b="1" dirty="0">
                <a:solidFill>
                  <a:srgbClr val="FF00FF"/>
                </a:solidFill>
              </a:rPr>
              <a:t>Student made flashcards</a:t>
            </a:r>
          </a:p>
          <a:p>
            <a:pPr lvl="1">
              <a:defRPr/>
            </a:pPr>
            <a:r>
              <a:rPr lang="en-US" b="1" dirty="0">
                <a:solidFill>
                  <a:srgbClr val="FF00FF"/>
                </a:solidFill>
              </a:rPr>
              <a:t>Two worksheets </a:t>
            </a:r>
          </a:p>
          <a:p>
            <a:pPr lvl="1">
              <a:defRPr/>
            </a:pPr>
            <a:r>
              <a:rPr lang="en-US" b="1" dirty="0">
                <a:solidFill>
                  <a:srgbClr val="FF00FF"/>
                </a:solidFill>
              </a:rPr>
              <a:t>One Test</a:t>
            </a:r>
          </a:p>
          <a:p>
            <a:pPr marL="347472" lvl="1" indent="0">
              <a:buNone/>
              <a:defRPr/>
            </a:pPr>
            <a:endParaRPr lang="en-US" dirty="0"/>
          </a:p>
          <a:p>
            <a:pPr marL="347472" lvl="1" indent="0">
              <a:buNone/>
              <a:defRPr/>
            </a:pPr>
            <a:endParaRPr lang="en-US" dirty="0"/>
          </a:p>
        </p:txBody>
      </p:sp>
    </p:spTree>
    <p:extLst>
      <p:ext uri="{BB962C8B-B14F-4D97-AF65-F5344CB8AC3E}">
        <p14:creationId xmlns:p14="http://schemas.microsoft.com/office/powerpoint/2010/main" val="2293042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9748"/>
            <a:ext cx="8183880" cy="720852"/>
          </a:xfrm>
        </p:spPr>
        <p:txBody>
          <a:bodyPr/>
          <a:lstStyle/>
          <a:p>
            <a:r>
              <a:rPr lang="en-US" dirty="0"/>
              <a:t>Writing Focus:</a:t>
            </a:r>
          </a:p>
        </p:txBody>
      </p:sp>
      <p:sp>
        <p:nvSpPr>
          <p:cNvPr id="3" name="Content Placeholder 2"/>
          <p:cNvSpPr>
            <a:spLocks noGrp="1"/>
          </p:cNvSpPr>
          <p:nvPr>
            <p:ph idx="1"/>
          </p:nvPr>
        </p:nvSpPr>
        <p:spPr>
          <a:xfrm>
            <a:off x="457200" y="990600"/>
            <a:ext cx="8183880" cy="5105400"/>
          </a:xfrm>
        </p:spPr>
        <p:txBody>
          <a:bodyPr>
            <a:normAutofit fontScale="92500" lnSpcReduction="20000"/>
          </a:bodyPr>
          <a:lstStyle/>
          <a:p>
            <a:endParaRPr lang="en-US" dirty="0"/>
          </a:p>
          <a:p>
            <a:r>
              <a:rPr lang="en-US" dirty="0"/>
              <a:t>Argument Writing – Writing arguments to support claims with clear reasons and relevant evidence.</a:t>
            </a:r>
          </a:p>
          <a:p>
            <a:endParaRPr lang="en-US" dirty="0"/>
          </a:p>
          <a:p>
            <a:r>
              <a:rPr lang="en-US" dirty="0"/>
              <a:t>Informative/Explanatory(Expository) – Write to examine a topic and convey ideas, concepts, and information.  Inform and explain.</a:t>
            </a:r>
          </a:p>
          <a:p>
            <a:endParaRPr lang="en-US" dirty="0"/>
          </a:p>
          <a:p>
            <a:r>
              <a:rPr lang="en-US" dirty="0"/>
              <a:t>Narrative Writing – Write to develop real or imagined experiences or events.</a:t>
            </a:r>
          </a:p>
          <a:p>
            <a:pPr marL="347472" lvl="1" indent="0">
              <a:buNone/>
            </a:pPr>
            <a:endParaRPr lang="en-US" b="1" dirty="0"/>
          </a:p>
          <a:p>
            <a:pPr lvl="1"/>
            <a:r>
              <a:rPr lang="en-US" b="1" dirty="0">
                <a:solidFill>
                  <a:srgbClr val="00B0F0"/>
                </a:solidFill>
              </a:rPr>
              <a:t>Grammar studies will be ongoing throughout the year according to grade level standards. </a:t>
            </a:r>
          </a:p>
          <a:p>
            <a:endParaRPr lang="en-US" dirty="0"/>
          </a:p>
          <a:p>
            <a:endParaRPr lang="en-US" dirty="0"/>
          </a:p>
          <a:p>
            <a:endParaRPr lang="en-US" dirty="0"/>
          </a:p>
        </p:txBody>
      </p:sp>
    </p:spTree>
    <p:extLst>
      <p:ext uri="{BB962C8B-B14F-4D97-AF65-F5344CB8AC3E}">
        <p14:creationId xmlns:p14="http://schemas.microsoft.com/office/powerpoint/2010/main" val="477352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183880" cy="1051560"/>
          </a:xfrm>
        </p:spPr>
        <p:txBody>
          <a:bodyPr/>
          <a:lstStyle/>
          <a:p>
            <a:pPr algn="ctr"/>
            <a:r>
              <a:rPr lang="en-US" dirty="0"/>
              <a:t>Grades:</a:t>
            </a:r>
          </a:p>
        </p:txBody>
      </p:sp>
      <p:sp>
        <p:nvSpPr>
          <p:cNvPr id="3" name="Content Placeholder 2"/>
          <p:cNvSpPr>
            <a:spLocks noGrp="1"/>
          </p:cNvSpPr>
          <p:nvPr>
            <p:ph idx="1"/>
          </p:nvPr>
        </p:nvSpPr>
        <p:spPr>
          <a:xfrm>
            <a:off x="457200" y="1584960"/>
            <a:ext cx="8183880" cy="4434840"/>
          </a:xfrm>
        </p:spPr>
        <p:txBody>
          <a:bodyPr>
            <a:normAutofit fontScale="92500" lnSpcReduction="20000"/>
          </a:bodyPr>
          <a:lstStyle/>
          <a:p>
            <a:pPr>
              <a:buNone/>
            </a:pPr>
            <a:r>
              <a:rPr lang="en-US" dirty="0"/>
              <a:t>Grading Policy</a:t>
            </a:r>
          </a:p>
          <a:p>
            <a:pPr lvl="1"/>
            <a:r>
              <a:rPr lang="en-US" dirty="0">
                <a:solidFill>
                  <a:schemeClr val="accent6">
                    <a:lumMod val="50000"/>
                  </a:schemeClr>
                </a:solidFill>
              </a:rPr>
              <a:t>Formative 		40%</a:t>
            </a:r>
            <a:r>
              <a:rPr lang="en-US" dirty="0"/>
              <a:t> </a:t>
            </a:r>
          </a:p>
          <a:p>
            <a:pPr lvl="1"/>
            <a:r>
              <a:rPr lang="en-US" dirty="0"/>
              <a:t>(</a:t>
            </a:r>
            <a:r>
              <a:rPr lang="en-US" i="1" dirty="0"/>
              <a:t>Examples</a:t>
            </a:r>
            <a:r>
              <a:rPr lang="en-US" dirty="0"/>
              <a:t>: short writes, small projects, assignments for skill practice, completion practices)</a:t>
            </a:r>
          </a:p>
          <a:p>
            <a:pPr lvl="1"/>
            <a:endParaRPr lang="en-US" dirty="0">
              <a:solidFill>
                <a:schemeClr val="accent6">
                  <a:lumMod val="75000"/>
                </a:schemeClr>
              </a:solidFill>
            </a:endParaRPr>
          </a:p>
          <a:p>
            <a:pPr lvl="1"/>
            <a:r>
              <a:rPr lang="en-US" dirty="0">
                <a:solidFill>
                  <a:schemeClr val="accent6">
                    <a:lumMod val="75000"/>
                  </a:schemeClr>
                </a:solidFill>
              </a:rPr>
              <a:t>Summative 		60% </a:t>
            </a:r>
          </a:p>
          <a:p>
            <a:pPr lvl="1"/>
            <a:r>
              <a:rPr lang="en-US" dirty="0"/>
              <a:t>(</a:t>
            </a:r>
            <a:r>
              <a:rPr lang="en-US" i="1" dirty="0"/>
              <a:t>Examples</a:t>
            </a:r>
            <a:r>
              <a:rPr lang="en-US" dirty="0"/>
              <a:t>:  Tests/quizzes, essays, presentations, ORP projects)</a:t>
            </a:r>
          </a:p>
          <a:p>
            <a:pPr lvl="1"/>
            <a:endParaRPr lang="en-US" dirty="0"/>
          </a:p>
          <a:p>
            <a:pPr lvl="1"/>
            <a:r>
              <a:rPr lang="en-US" dirty="0">
                <a:solidFill>
                  <a:schemeClr val="accent5">
                    <a:lumMod val="75000"/>
                  </a:schemeClr>
                </a:solidFill>
              </a:rPr>
              <a:t>Homework(Homestudy)</a:t>
            </a:r>
            <a:r>
              <a:rPr lang="en-US" dirty="0"/>
              <a:t>:  0% </a:t>
            </a:r>
          </a:p>
          <a:p>
            <a:pPr marL="347472" lvl="1" indent="0">
              <a:buNone/>
            </a:pPr>
            <a:r>
              <a:rPr lang="en-US" dirty="0"/>
              <a:t>(These are necessary materials that students need to complete to be prepared for lessons, practice, and tests.)</a:t>
            </a:r>
          </a:p>
          <a:p>
            <a:pPr lvl="1"/>
            <a:r>
              <a:rPr lang="en-US" dirty="0"/>
              <a:t>(Examples:  Completed notes, readings, practice)</a:t>
            </a:r>
          </a:p>
          <a:p>
            <a:endParaRPr lang="en-US" dirty="0"/>
          </a:p>
        </p:txBody>
      </p:sp>
    </p:spTree>
    <p:extLst>
      <p:ext uri="{BB962C8B-B14F-4D97-AF65-F5344CB8AC3E}">
        <p14:creationId xmlns:p14="http://schemas.microsoft.com/office/powerpoint/2010/main" val="120683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 y="505968"/>
            <a:ext cx="8183880" cy="670560"/>
          </a:xfrm>
        </p:spPr>
        <p:txBody>
          <a:bodyPr/>
          <a:lstStyle/>
          <a:p>
            <a:pPr algn="ctr"/>
            <a:r>
              <a:rPr lang="en-US" dirty="0" err="1"/>
              <a:t>Homestudy</a:t>
            </a:r>
            <a:r>
              <a:rPr lang="en-US" dirty="0"/>
              <a:t>:</a:t>
            </a:r>
          </a:p>
        </p:txBody>
      </p:sp>
      <p:sp>
        <p:nvSpPr>
          <p:cNvPr id="3" name="Content Placeholder 2"/>
          <p:cNvSpPr>
            <a:spLocks noGrp="1"/>
          </p:cNvSpPr>
          <p:nvPr>
            <p:ph idx="1"/>
          </p:nvPr>
        </p:nvSpPr>
        <p:spPr>
          <a:xfrm>
            <a:off x="480060" y="1335024"/>
            <a:ext cx="8183880" cy="4303776"/>
          </a:xfrm>
        </p:spPr>
        <p:txBody>
          <a:bodyPr>
            <a:normAutofit fontScale="92500" lnSpcReduction="10000"/>
          </a:bodyPr>
          <a:lstStyle/>
          <a:p>
            <a:r>
              <a:rPr lang="en-US" sz="3200" dirty="0"/>
              <a:t>Expect homework. It will happen frequently in a variety of forms</a:t>
            </a:r>
          </a:p>
          <a:p>
            <a:endParaRPr lang="en-US" sz="3200" dirty="0"/>
          </a:p>
          <a:p>
            <a:r>
              <a:rPr lang="en-US" sz="3200" dirty="0"/>
              <a:t>I will utilize a flipped classroom model at times</a:t>
            </a:r>
          </a:p>
          <a:p>
            <a:pPr lvl="1"/>
            <a:r>
              <a:rPr lang="en-US" dirty="0"/>
              <a:t>Students will take notes from material (slide deck, ppt, video, etc.) at home so we can work through problems in class the next day. </a:t>
            </a:r>
          </a:p>
          <a:p>
            <a:pPr lvl="1"/>
            <a:endParaRPr lang="en-US" dirty="0"/>
          </a:p>
          <a:p>
            <a:pPr lvl="1"/>
            <a:r>
              <a:rPr lang="en-US" dirty="0"/>
              <a:t>Google Classroom is continually updated with new materials to help student learning</a:t>
            </a:r>
          </a:p>
          <a:p>
            <a:endParaRPr lang="en-US" dirty="0"/>
          </a:p>
        </p:txBody>
      </p:sp>
    </p:spTree>
    <p:extLst>
      <p:ext uri="{BB962C8B-B14F-4D97-AF65-F5344CB8AC3E}">
        <p14:creationId xmlns:p14="http://schemas.microsoft.com/office/powerpoint/2010/main" val="406405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183880" cy="685800"/>
          </a:xfrm>
        </p:spPr>
        <p:txBody>
          <a:bodyPr/>
          <a:lstStyle/>
          <a:p>
            <a:pPr algn="ctr"/>
            <a:r>
              <a:rPr lang="en-US" dirty="0"/>
              <a:t>My requests for parents:</a:t>
            </a:r>
          </a:p>
        </p:txBody>
      </p:sp>
      <p:sp>
        <p:nvSpPr>
          <p:cNvPr id="3" name="Content Placeholder 2"/>
          <p:cNvSpPr>
            <a:spLocks noGrp="1"/>
          </p:cNvSpPr>
          <p:nvPr>
            <p:ph idx="1"/>
          </p:nvPr>
        </p:nvSpPr>
        <p:spPr>
          <a:xfrm>
            <a:off x="457200" y="1371600"/>
            <a:ext cx="8183880" cy="4721352"/>
          </a:xfrm>
        </p:spPr>
        <p:txBody>
          <a:bodyPr>
            <a:normAutofit/>
          </a:bodyPr>
          <a:lstStyle/>
          <a:p>
            <a:r>
              <a:rPr lang="en-US" dirty="0"/>
              <a:t>Check Google Classroom for materials</a:t>
            </a:r>
          </a:p>
          <a:p>
            <a:r>
              <a:rPr lang="en-US" dirty="0"/>
              <a:t>Check Website Weekly Calendar for due dates</a:t>
            </a:r>
          </a:p>
          <a:p>
            <a:r>
              <a:rPr lang="en-US" dirty="0"/>
              <a:t>Check weekly Web Blast for a preview of what coming the next week</a:t>
            </a:r>
          </a:p>
          <a:p>
            <a:r>
              <a:rPr lang="en-US" dirty="0"/>
              <a:t>Encourage your student to be a proactive</a:t>
            </a:r>
          </a:p>
          <a:p>
            <a:endParaRPr lang="en-US" dirty="0"/>
          </a:p>
          <a:p>
            <a:r>
              <a:rPr lang="en-US" dirty="0"/>
              <a:t>Please don’t text or call you child during the school day. Contact office in case of emergency.</a:t>
            </a:r>
          </a:p>
          <a:p>
            <a:endParaRPr lang="en-US" dirty="0"/>
          </a:p>
        </p:txBody>
      </p:sp>
    </p:spTree>
    <p:extLst>
      <p:ext uri="{BB962C8B-B14F-4D97-AF65-F5344CB8AC3E}">
        <p14:creationId xmlns:p14="http://schemas.microsoft.com/office/powerpoint/2010/main" val="2771060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252" y="609600"/>
            <a:ext cx="8183880" cy="1051560"/>
          </a:xfrm>
        </p:spPr>
        <p:txBody>
          <a:bodyPr>
            <a:normAutofit/>
          </a:bodyPr>
          <a:lstStyle/>
          <a:p>
            <a:pPr algn="ctr"/>
            <a:r>
              <a:rPr lang="en-US" sz="4000" dirty="0"/>
              <a:t>Questions?</a:t>
            </a:r>
          </a:p>
        </p:txBody>
      </p:sp>
      <p:pic>
        <p:nvPicPr>
          <p:cNvPr id="2051" name="Picture 3" descr="C:\Users\19554\AppData\Local\Microsoft\Windows\Temporary Internet Files\Content.IE5\151ANHD5\MC90043441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792480"/>
            <a:ext cx="18288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1821180"/>
            <a:ext cx="2057400" cy="29718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393046">
            <a:off x="1094748" y="2606381"/>
            <a:ext cx="4604306" cy="2628900"/>
          </a:xfrm>
          <a:prstGeom prst="rect">
            <a:avLst/>
          </a:prstGeom>
        </p:spPr>
      </p:pic>
      <p:sp>
        <p:nvSpPr>
          <p:cNvPr id="4" name="TextBox 3"/>
          <p:cNvSpPr txBox="1"/>
          <p:nvPr/>
        </p:nvSpPr>
        <p:spPr>
          <a:xfrm>
            <a:off x="3276600" y="5053665"/>
            <a:ext cx="6781800" cy="646331"/>
          </a:xfrm>
          <a:prstGeom prst="rect">
            <a:avLst/>
          </a:prstGeom>
          <a:noFill/>
        </p:spPr>
        <p:txBody>
          <a:bodyPr wrap="square" rtlCol="0">
            <a:spAutoFit/>
          </a:bodyPr>
          <a:lstStyle/>
          <a:p>
            <a:r>
              <a:rPr lang="en-US" dirty="0">
                <a:solidFill>
                  <a:schemeClr val="accent5">
                    <a:lumMod val="75000"/>
                  </a:schemeClr>
                </a:solidFill>
              </a:rPr>
              <a:t>PLEASE EMAIL ME AT THE FOLLOWING:  owen.gregory@cusd80.com</a:t>
            </a:r>
          </a:p>
        </p:txBody>
      </p:sp>
    </p:spTree>
    <p:extLst>
      <p:ext uri="{BB962C8B-B14F-4D97-AF65-F5344CB8AC3E}">
        <p14:creationId xmlns:p14="http://schemas.microsoft.com/office/powerpoint/2010/main" val="782147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7B994-4BDB-4453-BF6B-11244FC235A1}"/>
              </a:ext>
            </a:extLst>
          </p:cNvPr>
          <p:cNvSpPr>
            <a:spLocks noGrp="1"/>
          </p:cNvSpPr>
          <p:nvPr>
            <p:ph type="title"/>
          </p:nvPr>
        </p:nvSpPr>
        <p:spPr>
          <a:xfrm>
            <a:off x="502920" y="3124200"/>
            <a:ext cx="8183880" cy="2910840"/>
          </a:xfrm>
        </p:spPr>
        <p:txBody>
          <a:bodyPr>
            <a:normAutofit fontScale="90000"/>
          </a:bodyPr>
          <a:lstStyle/>
          <a:p>
            <a:r>
              <a:rPr lang="en-US" dirty="0"/>
              <a:t>Find basic class information here, including Web Blast archives, assignment calendar, and major dates. Google Classroom has materials as well</a:t>
            </a:r>
          </a:p>
        </p:txBody>
      </p:sp>
      <p:pic>
        <p:nvPicPr>
          <p:cNvPr id="7" name="Content Placeholder 6" descr="Graphical user interface, application&#10;&#10;Description automatically generated">
            <a:extLst>
              <a:ext uri="{FF2B5EF4-FFF2-40B4-BE49-F238E27FC236}">
                <a16:creationId xmlns:a16="http://schemas.microsoft.com/office/drawing/2014/main" id="{6DF20EBA-2EFE-7DAB-AB1C-BD0023FC18E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0"/>
            <a:ext cx="8183880" cy="3581400"/>
          </a:xfrm>
        </p:spPr>
      </p:pic>
    </p:spTree>
    <p:extLst>
      <p:ext uri="{BB962C8B-B14F-4D97-AF65-F5344CB8AC3E}">
        <p14:creationId xmlns:p14="http://schemas.microsoft.com/office/powerpoint/2010/main" val="778459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183880" cy="1051560"/>
          </a:xfrm>
        </p:spPr>
        <p:txBody>
          <a:bodyPr>
            <a:normAutofit/>
          </a:bodyPr>
          <a:lstStyle/>
          <a:p>
            <a:pPr algn="ctr"/>
            <a:r>
              <a:rPr lang="en-US" sz="2400" dirty="0"/>
              <a:t>How you can contact me:</a:t>
            </a:r>
            <a:br>
              <a:rPr lang="en-US" sz="2400" dirty="0"/>
            </a:br>
            <a:r>
              <a:rPr lang="en-US" sz="2400" dirty="0"/>
              <a:t>CHECK WEB PAGE FOR MORE INFORMATION</a:t>
            </a:r>
          </a:p>
        </p:txBody>
      </p:sp>
      <p:sp>
        <p:nvSpPr>
          <p:cNvPr id="3" name="Content Placeholder 2"/>
          <p:cNvSpPr>
            <a:spLocks noGrp="1"/>
          </p:cNvSpPr>
          <p:nvPr>
            <p:ph idx="1"/>
          </p:nvPr>
        </p:nvSpPr>
        <p:spPr>
          <a:xfrm>
            <a:off x="533400" y="1356360"/>
            <a:ext cx="8183880" cy="4968240"/>
          </a:xfrm>
        </p:spPr>
        <p:txBody>
          <a:bodyPr>
            <a:normAutofit/>
          </a:bodyPr>
          <a:lstStyle/>
          <a:p>
            <a:pPr marL="0" indent="0">
              <a:buNone/>
            </a:pPr>
            <a:r>
              <a:rPr lang="en-US" dirty="0">
                <a:latin typeface="Arial" panose="020B0604020202020204" pitchFamily="34" charset="0"/>
                <a:cs typeface="Arial" panose="020B0604020202020204" pitchFamily="34" charset="0"/>
              </a:rPr>
              <a:t>Best means of contact is always email.</a:t>
            </a:r>
          </a:p>
          <a:p>
            <a:r>
              <a:rPr lang="en-US" dirty="0">
                <a:latin typeface="Arial" panose="020B0604020202020204" pitchFamily="34" charset="0"/>
                <a:cs typeface="Arial" panose="020B0604020202020204" pitchFamily="34" charset="0"/>
              </a:rPr>
              <a:t>Email </a:t>
            </a:r>
            <a:r>
              <a:rPr lang="en-US" dirty="0">
                <a:latin typeface="Arial" panose="020B0604020202020204" pitchFamily="34" charset="0"/>
                <a:cs typeface="Arial" panose="020B0604020202020204" pitchFamily="34" charset="0"/>
                <a:hlinkClick r:id="rId2"/>
              </a:rPr>
              <a:t>owen.gregory@cusd80.com</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Phone:  480-883-5445</a:t>
            </a:r>
          </a:p>
          <a:p>
            <a:r>
              <a:rPr lang="en-US" dirty="0">
                <a:latin typeface="Arial" panose="020B0604020202020204" pitchFamily="34" charset="0"/>
                <a:cs typeface="Arial" panose="020B0604020202020204" pitchFamily="34" charset="0"/>
              </a:rPr>
              <a:t>Tutoring Schedule: </a:t>
            </a:r>
            <a:r>
              <a:rPr lang="en-US" b="1" dirty="0">
                <a:solidFill>
                  <a:srgbClr val="FF0000"/>
                </a:solidFill>
                <a:latin typeface="Arial" panose="020B0604020202020204" pitchFamily="34" charset="0"/>
                <a:cs typeface="Arial" panose="020B0604020202020204" pitchFamily="34" charset="0"/>
              </a:rPr>
              <a:t>Mon &amp; Thu 7:15am-bell</a:t>
            </a:r>
          </a:p>
          <a:p>
            <a:pPr marL="347472" lvl="1" indent="0">
              <a:buNone/>
            </a:pPr>
            <a:r>
              <a:rPr lang="en-US" sz="2200" b="1" dirty="0">
                <a:solidFill>
                  <a:srgbClr val="B22222"/>
                </a:solidFill>
                <a:latin typeface="Alegreya Sans"/>
              </a:rPr>
              <a:t>- Additional times are available by appointment</a:t>
            </a:r>
          </a:p>
          <a:p>
            <a:pPr marL="347472" lvl="1" indent="0">
              <a:buNone/>
            </a:pPr>
            <a:r>
              <a:rPr lang="en-US" sz="2200" b="1" dirty="0">
                <a:solidFill>
                  <a:srgbClr val="B22222"/>
                </a:solidFill>
                <a:latin typeface="Alegreya Sans"/>
              </a:rPr>
              <a:t>- </a:t>
            </a:r>
            <a:r>
              <a:rPr lang="en-US" sz="2200" b="1" dirty="0">
                <a:solidFill>
                  <a:srgbClr val="800080"/>
                </a:solidFill>
                <a:latin typeface="Alegreya Sans"/>
              </a:rPr>
              <a:t> Missed tests need to be taken outside of class time</a:t>
            </a:r>
            <a:endParaRPr lang="en-US" i="1" dirty="0">
              <a:solidFill>
                <a:srgbClr val="0070C0"/>
              </a:solidFill>
              <a:latin typeface="Arial" panose="020B0604020202020204" pitchFamily="34" charset="0"/>
              <a:cs typeface="Arial" panose="020B0604020202020204" pitchFamily="34" charset="0"/>
            </a:endParaRPr>
          </a:p>
          <a:p>
            <a:pPr marL="841248" lvl="3" indent="0">
              <a:buNone/>
            </a:pPr>
            <a:r>
              <a:rPr lang="en-US" b="1" i="1" dirty="0">
                <a:solidFill>
                  <a:srgbClr val="0070C0"/>
                </a:solidFill>
                <a:latin typeface="Arial" panose="020B0604020202020204" pitchFamily="34" charset="0"/>
                <a:cs typeface="Arial" panose="020B0604020202020204" pitchFamily="34" charset="0"/>
              </a:rPr>
              <a:t>Students need to check or schedule with me about other dates and times for availability.  There may be additional times to make-up tests with other 7</a:t>
            </a:r>
            <a:r>
              <a:rPr lang="en-US" b="1" i="1" baseline="30000" dirty="0">
                <a:solidFill>
                  <a:srgbClr val="0070C0"/>
                </a:solidFill>
                <a:latin typeface="Arial" panose="020B0604020202020204" pitchFamily="34" charset="0"/>
                <a:cs typeface="Arial" panose="020B0604020202020204" pitchFamily="34" charset="0"/>
              </a:rPr>
              <a:t>th</a:t>
            </a:r>
            <a:r>
              <a:rPr lang="en-US" b="1" i="1" dirty="0">
                <a:solidFill>
                  <a:srgbClr val="0070C0"/>
                </a:solidFill>
                <a:latin typeface="Arial" panose="020B0604020202020204" pitchFamily="34" charset="0"/>
                <a:cs typeface="Arial" panose="020B0604020202020204" pitchFamily="34" charset="0"/>
              </a:rPr>
              <a:t> Grade Teachers as well.</a:t>
            </a:r>
          </a:p>
        </p:txBody>
      </p:sp>
    </p:spTree>
    <p:extLst>
      <p:ext uri="{BB962C8B-B14F-4D97-AF65-F5344CB8AC3E}">
        <p14:creationId xmlns:p14="http://schemas.microsoft.com/office/powerpoint/2010/main" val="4026179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79FA6-656F-4843-98B9-D21121CD25DC}"/>
              </a:ext>
            </a:extLst>
          </p:cNvPr>
          <p:cNvSpPr>
            <a:spLocks noGrp="1"/>
          </p:cNvSpPr>
          <p:nvPr>
            <p:ph type="title"/>
          </p:nvPr>
        </p:nvSpPr>
        <p:spPr>
          <a:xfrm>
            <a:off x="2171700" y="562001"/>
            <a:ext cx="4800600" cy="914400"/>
          </a:xfrm>
        </p:spPr>
        <p:txBody>
          <a:bodyPr>
            <a:noAutofit/>
          </a:bodyPr>
          <a:lstStyle/>
          <a:p>
            <a:r>
              <a:rPr lang="en-US" sz="4000" dirty="0"/>
              <a:t>TURNITIN.COM</a:t>
            </a:r>
          </a:p>
        </p:txBody>
      </p:sp>
      <p:sp>
        <p:nvSpPr>
          <p:cNvPr id="3" name="Text Placeholder 2">
            <a:extLst>
              <a:ext uri="{FF2B5EF4-FFF2-40B4-BE49-F238E27FC236}">
                <a16:creationId xmlns:a16="http://schemas.microsoft.com/office/drawing/2014/main" id="{DCF65ADD-7D4E-46A3-91D5-22847214D6F2}"/>
              </a:ext>
            </a:extLst>
          </p:cNvPr>
          <p:cNvSpPr>
            <a:spLocks noGrp="1"/>
          </p:cNvSpPr>
          <p:nvPr>
            <p:ph type="body" idx="2"/>
          </p:nvPr>
        </p:nvSpPr>
        <p:spPr>
          <a:xfrm>
            <a:off x="952500" y="1606944"/>
            <a:ext cx="7467600" cy="4206112"/>
          </a:xfrm>
        </p:spPr>
        <p:txBody>
          <a:bodyPr/>
          <a:lstStyle/>
          <a:p>
            <a:r>
              <a:rPr lang="en-US" sz="2800" dirty="0">
                <a:effectLst/>
                <a:latin typeface="Overlock"/>
                <a:ea typeface="Overlock"/>
                <a:cs typeface="Overlock"/>
              </a:rPr>
              <a:t>All major writings will also need to be submitted to Turnitin.com </a:t>
            </a:r>
          </a:p>
          <a:p>
            <a:r>
              <a:rPr lang="en-US" sz="2800" dirty="0">
                <a:effectLst/>
                <a:latin typeface="Overlock"/>
                <a:ea typeface="Overlock"/>
                <a:cs typeface="Overlock"/>
              </a:rPr>
              <a:t> </a:t>
            </a:r>
          </a:p>
          <a:p>
            <a:r>
              <a:rPr lang="en-US" sz="2800" dirty="0">
                <a:latin typeface="Overlock"/>
                <a:ea typeface="Calibri" panose="020F0502020204030204" pitchFamily="34" charset="0"/>
              </a:rPr>
              <a:t>- Please, do not leave without handout </a:t>
            </a:r>
            <a:r>
              <a:rPr lang="en-US" sz="2800" dirty="0">
                <a:latin typeface="Overlock"/>
                <a:ea typeface="Calibri" panose="020F0502020204030204" pitchFamily="34" charset="0"/>
                <a:sym typeface="Wingdings" panose="05000000000000000000" pitchFamily="2" charset="2"/>
              </a:rPr>
              <a:t> </a:t>
            </a:r>
            <a:endParaRPr lang="en-US" sz="2800" dirty="0">
              <a:effectLst/>
              <a:latin typeface="Calibri" panose="020F0502020204030204" pitchFamily="34" charset="0"/>
              <a:ea typeface="Calibri" panose="020F0502020204030204" pitchFamily="34" charset="0"/>
            </a:endParaRPr>
          </a:p>
          <a:p>
            <a:endParaRPr lang="en-US" dirty="0"/>
          </a:p>
        </p:txBody>
      </p:sp>
      <p:sp>
        <p:nvSpPr>
          <p:cNvPr id="5" name="TextBox 4">
            <a:extLst>
              <a:ext uri="{FF2B5EF4-FFF2-40B4-BE49-F238E27FC236}">
                <a16:creationId xmlns:a16="http://schemas.microsoft.com/office/drawing/2014/main" id="{1055ABEC-A498-4031-8412-119207236DFA}"/>
              </a:ext>
            </a:extLst>
          </p:cNvPr>
          <p:cNvSpPr txBox="1"/>
          <p:nvPr/>
        </p:nvSpPr>
        <p:spPr>
          <a:xfrm>
            <a:off x="949678" y="4038600"/>
            <a:ext cx="7848600" cy="369332"/>
          </a:xfrm>
          <a:prstGeom prst="rect">
            <a:avLst/>
          </a:prstGeom>
          <a:noFill/>
        </p:spPr>
        <p:txBody>
          <a:bodyPr wrap="square" rtlCol="0">
            <a:spAutoFit/>
          </a:bodyPr>
          <a:lstStyle/>
          <a:p>
            <a:r>
              <a:rPr lang="en-US" b="1" dirty="0">
                <a:solidFill>
                  <a:srgbClr val="FF0000"/>
                </a:solidFill>
              </a:rPr>
              <a:t>EACH CLASS PERIOD HAS A DIFFERENT CLASS ID#</a:t>
            </a:r>
          </a:p>
        </p:txBody>
      </p:sp>
    </p:spTree>
    <p:extLst>
      <p:ext uri="{BB962C8B-B14F-4D97-AF65-F5344CB8AC3E}">
        <p14:creationId xmlns:p14="http://schemas.microsoft.com/office/powerpoint/2010/main" val="148022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 y="27039"/>
            <a:ext cx="8183880" cy="685800"/>
          </a:xfrm>
        </p:spPr>
        <p:txBody>
          <a:bodyPr/>
          <a:lstStyle/>
          <a:p>
            <a:pPr algn="ctr"/>
            <a:r>
              <a:rPr lang="en-US" dirty="0"/>
              <a:t>Late Work:</a:t>
            </a:r>
          </a:p>
        </p:txBody>
      </p:sp>
      <p:sp>
        <p:nvSpPr>
          <p:cNvPr id="3" name="Content Placeholder 2"/>
          <p:cNvSpPr>
            <a:spLocks noGrp="1"/>
          </p:cNvSpPr>
          <p:nvPr>
            <p:ph idx="1"/>
          </p:nvPr>
        </p:nvSpPr>
        <p:spPr>
          <a:xfrm>
            <a:off x="152400" y="609600"/>
            <a:ext cx="8686800" cy="6019800"/>
          </a:xfrm>
        </p:spPr>
        <p:txBody>
          <a:bodyPr>
            <a:normAutofit/>
          </a:bodyPr>
          <a:lstStyle/>
          <a:p>
            <a:r>
              <a:rPr lang="en-US" b="1" dirty="0">
                <a:solidFill>
                  <a:schemeClr val="accent6">
                    <a:lumMod val="50000"/>
                  </a:schemeClr>
                </a:solidFill>
              </a:rPr>
              <a:t>All homework is due at the beginning of the class period the day it is due. </a:t>
            </a:r>
          </a:p>
          <a:p>
            <a:pPr lvl="1"/>
            <a:r>
              <a:rPr lang="en-US" b="1" dirty="0">
                <a:solidFill>
                  <a:schemeClr val="accent6">
                    <a:lumMod val="50000"/>
                  </a:schemeClr>
                </a:solidFill>
              </a:rPr>
              <a:t>- stay organized</a:t>
            </a:r>
          </a:p>
          <a:p>
            <a:pPr lvl="1"/>
            <a:r>
              <a:rPr lang="en-US" b="1" dirty="0">
                <a:solidFill>
                  <a:schemeClr val="accent6">
                    <a:lumMod val="50000"/>
                  </a:schemeClr>
                </a:solidFill>
              </a:rPr>
              <a:t>- max score of 80 percent is turned in within 24hrs</a:t>
            </a:r>
          </a:p>
          <a:p>
            <a:r>
              <a:rPr lang="en-US" b="1" dirty="0">
                <a:solidFill>
                  <a:schemeClr val="accent6">
                    <a:lumMod val="75000"/>
                  </a:schemeClr>
                </a:solidFill>
              </a:rPr>
              <a:t>After the 1 day late, the grade is reduced by 50% for up to one week from due date. </a:t>
            </a:r>
          </a:p>
          <a:p>
            <a:pPr lvl="1"/>
            <a:r>
              <a:rPr lang="en-US" b="1" dirty="0">
                <a:solidFill>
                  <a:schemeClr val="accent6">
                    <a:lumMod val="75000"/>
                  </a:schemeClr>
                </a:solidFill>
              </a:rPr>
              <a:t>- Zero score and not accepted after one week </a:t>
            </a:r>
          </a:p>
          <a:p>
            <a:pPr lvl="1"/>
            <a:endParaRPr lang="en-US" sz="1400" b="1" dirty="0">
              <a:solidFill>
                <a:srgbClr val="FF0000"/>
              </a:solidFill>
            </a:endParaRPr>
          </a:p>
          <a:p>
            <a:pPr lvl="1"/>
            <a:r>
              <a:rPr lang="en-US" b="1" dirty="0">
                <a:solidFill>
                  <a:srgbClr val="FF0000"/>
                </a:solidFill>
              </a:rPr>
              <a:t>COMPLETION ASSIGNMENTS MAY NOT BE TURNED IN FOR LATE CREDIT UNLESS ABSENT.</a:t>
            </a:r>
          </a:p>
        </p:txBody>
      </p:sp>
    </p:spTree>
    <p:extLst>
      <p:ext uri="{BB962C8B-B14F-4D97-AF65-F5344CB8AC3E}">
        <p14:creationId xmlns:p14="http://schemas.microsoft.com/office/powerpoint/2010/main" val="2382485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5BA00-7BED-4029-A68E-6E5CCCCBB701}"/>
              </a:ext>
            </a:extLst>
          </p:cNvPr>
          <p:cNvSpPr>
            <a:spLocks noGrp="1"/>
          </p:cNvSpPr>
          <p:nvPr>
            <p:ph type="title"/>
          </p:nvPr>
        </p:nvSpPr>
        <p:spPr>
          <a:xfrm>
            <a:off x="685800" y="304800"/>
            <a:ext cx="8183880" cy="746760"/>
          </a:xfrm>
        </p:spPr>
        <p:txBody>
          <a:bodyPr>
            <a:noAutofit/>
          </a:bodyPr>
          <a:lstStyle/>
          <a:p>
            <a:r>
              <a:rPr lang="en-US" sz="3800" dirty="0"/>
              <a:t>COMPLETION ASSIGNMENTS</a:t>
            </a:r>
          </a:p>
        </p:txBody>
      </p:sp>
      <p:sp>
        <p:nvSpPr>
          <p:cNvPr id="3" name="Content Placeholder 2">
            <a:extLst>
              <a:ext uri="{FF2B5EF4-FFF2-40B4-BE49-F238E27FC236}">
                <a16:creationId xmlns:a16="http://schemas.microsoft.com/office/drawing/2014/main" id="{A28F39DD-B106-4E51-B340-18C7BE9510E0}"/>
              </a:ext>
            </a:extLst>
          </p:cNvPr>
          <p:cNvSpPr>
            <a:spLocks noGrp="1"/>
          </p:cNvSpPr>
          <p:nvPr>
            <p:ph idx="1"/>
          </p:nvPr>
        </p:nvSpPr>
        <p:spPr>
          <a:xfrm>
            <a:off x="480060" y="1141476"/>
            <a:ext cx="8183880" cy="4575048"/>
          </a:xfrm>
        </p:spPr>
        <p:txBody>
          <a:bodyPr>
            <a:normAutofit/>
          </a:bodyPr>
          <a:lstStyle/>
          <a:p>
            <a:pPr marL="347472" lvl="1" indent="0">
              <a:buNone/>
            </a:pPr>
            <a:r>
              <a:rPr lang="en-US" sz="2000" b="1" dirty="0">
                <a:solidFill>
                  <a:schemeClr val="accent5">
                    <a:lumMod val="50000"/>
                  </a:schemeClr>
                </a:solidFill>
              </a:rPr>
              <a:t>COMPLETION PRACTICE/HOMEWORK/HOMESTUDY </a:t>
            </a:r>
            <a:r>
              <a:rPr lang="en-US" sz="1800" b="1" dirty="0">
                <a:solidFill>
                  <a:srgbClr val="FF0000"/>
                </a:solidFill>
              </a:rPr>
              <a:t>may not be turned in late </a:t>
            </a:r>
            <a:r>
              <a:rPr lang="en-US" sz="1800" b="1" dirty="0"/>
              <a:t>because it is usually related to the material being taught/practiced/discussed the next school day </a:t>
            </a:r>
          </a:p>
          <a:p>
            <a:pPr marL="347472" lvl="1" indent="0">
              <a:buNone/>
            </a:pPr>
            <a:r>
              <a:rPr lang="en-US" sz="1800" b="1" dirty="0">
                <a:solidFill>
                  <a:srgbClr val="7030A0"/>
                </a:solidFill>
              </a:rPr>
              <a:t>- </a:t>
            </a:r>
            <a:r>
              <a:rPr lang="en-US" sz="1600" b="1" dirty="0">
                <a:solidFill>
                  <a:srgbClr val="7030A0"/>
                </a:solidFill>
              </a:rPr>
              <a:t>Not completing the assigned homestudy will affect the learning associated with the curriculum upon arriving in class the following day. </a:t>
            </a:r>
          </a:p>
          <a:p>
            <a:pPr marL="603504" lvl="2" indent="0">
              <a:buNone/>
            </a:pPr>
            <a:endParaRPr lang="en-US" sz="1400" b="1" dirty="0">
              <a:solidFill>
                <a:srgbClr val="7030A0"/>
              </a:solidFill>
            </a:endParaRPr>
          </a:p>
          <a:p>
            <a:pPr marL="603504" lvl="2" indent="0">
              <a:buNone/>
            </a:pPr>
            <a:r>
              <a:rPr lang="en-US" sz="1800" b="1" dirty="0"/>
              <a:t>GRADES FOR COMPLETION ASSIGNMENTS:  </a:t>
            </a:r>
          </a:p>
          <a:p>
            <a:pPr lvl="2">
              <a:buFont typeface="Arial" panose="020B0604020202020204" pitchFamily="34" charset="0"/>
              <a:buChar char="•"/>
            </a:pPr>
            <a:r>
              <a:rPr lang="en-US" sz="1800" b="1" dirty="0">
                <a:solidFill>
                  <a:srgbClr val="FF0000"/>
                </a:solidFill>
                <a:highlight>
                  <a:srgbClr val="FFFF00"/>
                </a:highlight>
              </a:rPr>
              <a:t>FULL POINTS (TOTALLY COMPLETE) </a:t>
            </a:r>
          </a:p>
          <a:p>
            <a:pPr lvl="2">
              <a:buFont typeface="Arial" panose="020B0604020202020204" pitchFamily="34" charset="0"/>
              <a:buChar char="•"/>
            </a:pPr>
            <a:r>
              <a:rPr lang="en-US" sz="1800" b="1" dirty="0">
                <a:solidFill>
                  <a:srgbClr val="FF0000"/>
                </a:solidFill>
                <a:highlight>
                  <a:srgbClr val="00FFFF"/>
                </a:highlight>
              </a:rPr>
              <a:t>ANSWERS COMPLETE/NOT FOLLOWING DIRECTIONS (PARTIAL POINTS) </a:t>
            </a:r>
          </a:p>
          <a:p>
            <a:pPr lvl="2">
              <a:buFont typeface="Arial" panose="020B0604020202020204" pitchFamily="34" charset="0"/>
              <a:buChar char="•"/>
            </a:pPr>
            <a:r>
              <a:rPr lang="en-US" sz="1800" b="1" dirty="0">
                <a:solidFill>
                  <a:srgbClr val="FF0000"/>
                </a:solidFill>
                <a:highlight>
                  <a:srgbClr val="00FF00"/>
                </a:highlight>
              </a:rPr>
              <a:t>INCOMPLETE (BLANK/S) A ZERO</a:t>
            </a:r>
          </a:p>
          <a:p>
            <a:pPr lvl="2">
              <a:buFont typeface="Arial" panose="020B0604020202020204" pitchFamily="34" charset="0"/>
              <a:buChar char="•"/>
            </a:pPr>
            <a:endParaRPr lang="en-US" sz="1800" b="1" dirty="0">
              <a:solidFill>
                <a:srgbClr val="FF0000"/>
              </a:solidFill>
              <a:highlight>
                <a:srgbClr val="00FF00"/>
              </a:highlight>
            </a:endParaRPr>
          </a:p>
          <a:p>
            <a:pPr lvl="2">
              <a:buFont typeface="Arial" panose="020B0604020202020204" pitchFamily="34" charset="0"/>
              <a:buChar char="•"/>
            </a:pPr>
            <a:endParaRPr lang="en-US" sz="1800" b="1" dirty="0">
              <a:solidFill>
                <a:srgbClr val="FF0000"/>
              </a:solidFill>
              <a:highlight>
                <a:srgbClr val="00FF00"/>
              </a:highlight>
            </a:endParaRPr>
          </a:p>
          <a:p>
            <a:pPr lvl="2">
              <a:buFont typeface="Arial" panose="020B0604020202020204" pitchFamily="34" charset="0"/>
              <a:buChar char="•"/>
            </a:pPr>
            <a:endParaRPr lang="en-US" sz="1400" dirty="0"/>
          </a:p>
          <a:p>
            <a:endParaRPr lang="en-US" dirty="0"/>
          </a:p>
        </p:txBody>
      </p:sp>
    </p:spTree>
    <p:extLst>
      <p:ext uri="{BB962C8B-B14F-4D97-AF65-F5344CB8AC3E}">
        <p14:creationId xmlns:p14="http://schemas.microsoft.com/office/powerpoint/2010/main" val="355270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304" y="304800"/>
            <a:ext cx="8183880" cy="740664"/>
          </a:xfrm>
        </p:spPr>
        <p:txBody>
          <a:bodyPr/>
          <a:lstStyle/>
          <a:p>
            <a:pPr algn="ctr"/>
            <a:r>
              <a:rPr lang="en-US" dirty="0"/>
              <a:t>Absences:</a:t>
            </a:r>
          </a:p>
        </p:txBody>
      </p:sp>
      <p:sp>
        <p:nvSpPr>
          <p:cNvPr id="3" name="Content Placeholder 2"/>
          <p:cNvSpPr>
            <a:spLocks noGrp="1"/>
          </p:cNvSpPr>
          <p:nvPr>
            <p:ph idx="1"/>
          </p:nvPr>
        </p:nvSpPr>
        <p:spPr>
          <a:xfrm>
            <a:off x="342900" y="914400"/>
            <a:ext cx="8458200" cy="5181600"/>
          </a:xfrm>
        </p:spPr>
        <p:txBody>
          <a:bodyPr>
            <a:noAutofit/>
          </a:bodyPr>
          <a:lstStyle/>
          <a:p>
            <a:pPr>
              <a:lnSpc>
                <a:spcPct val="120000"/>
              </a:lnSpc>
            </a:pPr>
            <a:r>
              <a:rPr lang="en-US" sz="1400" dirty="0">
                <a:latin typeface="Arial" panose="020B0604020202020204" pitchFamily="34" charset="0"/>
                <a:cs typeface="Arial" panose="020B0604020202020204" pitchFamily="34" charset="0"/>
              </a:rPr>
              <a:t>ALWAYS check the Web Blast and Mr. Owen’s Website under </a:t>
            </a:r>
            <a:r>
              <a:rPr lang="en-US" sz="1400" b="1" dirty="0">
                <a:solidFill>
                  <a:schemeClr val="accent6">
                    <a:lumMod val="75000"/>
                  </a:schemeClr>
                </a:solidFill>
                <a:latin typeface="Arial" panose="020B0604020202020204" pitchFamily="34" charset="0"/>
                <a:cs typeface="Arial" panose="020B0604020202020204" pitchFamily="34" charset="0"/>
              </a:rPr>
              <a:t>“Assignment Calendar” </a:t>
            </a:r>
            <a:r>
              <a:rPr lang="en-US" sz="1400" dirty="0">
                <a:latin typeface="Arial" panose="020B0604020202020204" pitchFamily="34" charset="0"/>
                <a:cs typeface="Arial" panose="020B0604020202020204" pitchFamily="34" charset="0"/>
              </a:rPr>
              <a:t>Tab for information on assignments and curriculum covered in class</a:t>
            </a:r>
          </a:p>
          <a:p>
            <a:pPr>
              <a:lnSpc>
                <a:spcPct val="120000"/>
              </a:lnSpc>
            </a:pPr>
            <a:endParaRPr lang="en-US" sz="1400" dirty="0">
              <a:latin typeface="Arial" panose="020B0604020202020204" pitchFamily="34" charset="0"/>
              <a:cs typeface="Arial" panose="020B0604020202020204" pitchFamily="34" charset="0"/>
            </a:endParaRPr>
          </a:p>
          <a:p>
            <a:pPr>
              <a:lnSpc>
                <a:spcPct val="120000"/>
              </a:lnSpc>
            </a:pPr>
            <a:r>
              <a:rPr lang="en-US" sz="1400" dirty="0">
                <a:latin typeface="Arial" panose="020B0604020202020204" pitchFamily="34" charset="0"/>
                <a:cs typeface="Arial" panose="020B0604020202020204" pitchFamily="34" charset="0"/>
              </a:rPr>
              <a:t>Check Google Classroom for materials as well</a:t>
            </a:r>
          </a:p>
          <a:p>
            <a:pPr>
              <a:lnSpc>
                <a:spcPct val="120000"/>
              </a:lnSpc>
            </a:pPr>
            <a:endParaRPr lang="en-US" sz="1400" dirty="0">
              <a:latin typeface="Arial" panose="020B0604020202020204" pitchFamily="34" charset="0"/>
              <a:cs typeface="Arial" panose="020B0604020202020204" pitchFamily="34" charset="0"/>
            </a:endParaRPr>
          </a:p>
          <a:p>
            <a:pPr>
              <a:lnSpc>
                <a:spcPct val="120000"/>
              </a:lnSpc>
            </a:pPr>
            <a:r>
              <a:rPr lang="en-US" sz="1400" dirty="0">
                <a:latin typeface="Arial" panose="020B0604020202020204" pitchFamily="34" charset="0"/>
                <a:cs typeface="Arial" panose="020B0604020202020204" pitchFamily="34" charset="0"/>
              </a:rPr>
              <a:t>Missed Quiz/test check with </a:t>
            </a:r>
            <a:r>
              <a:rPr lang="en-US" sz="1400" dirty="0">
                <a:solidFill>
                  <a:srgbClr val="FF0000"/>
                </a:solidFill>
                <a:latin typeface="Arial" panose="020B0604020202020204" pitchFamily="34" charset="0"/>
                <a:cs typeface="Arial" panose="020B0604020202020204" pitchFamily="34" charset="0"/>
              </a:rPr>
              <a:t>Mr. Owen </a:t>
            </a:r>
            <a:r>
              <a:rPr lang="en-US" sz="1400" dirty="0">
                <a:latin typeface="Arial" panose="020B0604020202020204" pitchFamily="34" charset="0"/>
                <a:cs typeface="Arial" panose="020B0604020202020204" pitchFamily="34" charset="0"/>
              </a:rPr>
              <a:t>and arrange a time to make up the test before/after school </a:t>
            </a:r>
            <a:r>
              <a:rPr lang="en-US" sz="1400" b="1" u="sng" dirty="0">
                <a:solidFill>
                  <a:srgbClr val="7030A0"/>
                </a:solidFill>
                <a:latin typeface="Arial" panose="020B0604020202020204" pitchFamily="34" charset="0"/>
                <a:cs typeface="Arial" panose="020B0604020202020204" pitchFamily="34" charset="0"/>
              </a:rPr>
              <a:t>within a week </a:t>
            </a:r>
            <a:r>
              <a:rPr lang="en-US" sz="1400" dirty="0">
                <a:latin typeface="Arial" panose="020B0604020202020204" pitchFamily="34" charset="0"/>
                <a:cs typeface="Arial" panose="020B0604020202020204" pitchFamily="34" charset="0"/>
              </a:rPr>
              <a:t>of the original date given.  </a:t>
            </a:r>
            <a:r>
              <a:rPr lang="en-US" sz="1400" dirty="0">
                <a:solidFill>
                  <a:srgbClr val="FF0000"/>
                </a:solidFill>
                <a:latin typeface="Arial" panose="020B0604020202020204" pitchFamily="34" charset="0"/>
                <a:cs typeface="Arial" panose="020B0604020202020204" pitchFamily="34" charset="0"/>
              </a:rPr>
              <a:t>If Mr. Owen is not available, we can arrange a time with another teacher.</a:t>
            </a:r>
            <a:endParaRPr lang="en-US" sz="1400" dirty="0">
              <a:latin typeface="Arial" panose="020B0604020202020204" pitchFamily="34" charset="0"/>
              <a:cs typeface="Arial" panose="020B0604020202020204" pitchFamily="34" charset="0"/>
            </a:endParaRPr>
          </a:p>
          <a:p>
            <a:pPr>
              <a:lnSpc>
                <a:spcPct val="120000"/>
              </a:lnSpc>
            </a:pPr>
            <a:endParaRPr lang="en-US" sz="1400" dirty="0">
              <a:latin typeface="Arial" panose="020B0604020202020204" pitchFamily="34" charset="0"/>
              <a:cs typeface="Arial" panose="020B0604020202020204" pitchFamily="34" charset="0"/>
            </a:endParaRPr>
          </a:p>
          <a:p>
            <a:pPr>
              <a:lnSpc>
                <a:spcPct val="120000"/>
              </a:lnSpc>
            </a:pPr>
            <a:r>
              <a:rPr lang="en-US" sz="1400" dirty="0">
                <a:latin typeface="Arial" panose="020B0604020202020204" pitchFamily="34" charset="0"/>
                <a:cs typeface="Arial" panose="020B0604020202020204" pitchFamily="34" charset="0"/>
              </a:rPr>
              <a:t>**Students will not be able to make up any work if they have an unexcused absence.  They will get a “0” for those assignments.  (DISTRICT POLICY)</a:t>
            </a:r>
          </a:p>
          <a:p>
            <a:pPr>
              <a:lnSpc>
                <a:spcPct val="120000"/>
              </a:lnSpc>
            </a:pPr>
            <a:endParaRPr lang="en-US" sz="1400" dirty="0">
              <a:latin typeface="Arial" panose="020B0604020202020204" pitchFamily="34" charset="0"/>
              <a:cs typeface="Arial" panose="020B0604020202020204" pitchFamily="34" charset="0"/>
            </a:endParaRPr>
          </a:p>
          <a:p>
            <a:pPr>
              <a:lnSpc>
                <a:spcPct val="120000"/>
              </a:lnSpc>
            </a:pPr>
            <a:r>
              <a:rPr lang="en-US" sz="1400" dirty="0">
                <a:latin typeface="Arial" panose="020B0604020202020204" pitchFamily="34" charset="0"/>
                <a:cs typeface="Arial" panose="020B0604020202020204" pitchFamily="34" charset="0"/>
              </a:rPr>
              <a:t>It is the </a:t>
            </a:r>
            <a:r>
              <a:rPr lang="en-US" sz="1400" b="1" dirty="0">
                <a:latin typeface="Arial" panose="020B0604020202020204" pitchFamily="34" charset="0"/>
                <a:cs typeface="Arial" panose="020B0604020202020204" pitchFamily="34" charset="0"/>
              </a:rPr>
              <a:t>student’s responsibility </a:t>
            </a:r>
            <a:r>
              <a:rPr lang="en-US" sz="1400" dirty="0">
                <a:latin typeface="Arial" panose="020B0604020202020204" pitchFamily="34" charset="0"/>
                <a:cs typeface="Arial" panose="020B0604020202020204" pitchFamily="34" charset="0"/>
              </a:rPr>
              <a:t>to follow up on all missing work by checking the web page assignment calendar and/or the classroom calendar located at the back of the room “8</a:t>
            </a:r>
            <a:r>
              <a:rPr lang="en-US" sz="1400" baseline="30000" dirty="0">
                <a:latin typeface="Arial" panose="020B0604020202020204" pitchFamily="34" charset="0"/>
                <a:cs typeface="Arial" panose="020B0604020202020204" pitchFamily="34" charset="0"/>
              </a:rPr>
              <a:t>th</a:t>
            </a:r>
            <a:r>
              <a:rPr lang="en-US" sz="1400" dirty="0">
                <a:latin typeface="Arial" panose="020B0604020202020204" pitchFamily="34" charset="0"/>
                <a:cs typeface="Arial" panose="020B0604020202020204" pitchFamily="34" charset="0"/>
              </a:rPr>
              <a:t> Grade Handouts”.</a:t>
            </a:r>
          </a:p>
          <a:p>
            <a:pPr>
              <a:lnSpc>
                <a:spcPct val="120000"/>
              </a:lnSpc>
            </a:pPr>
            <a:endParaRPr lang="en-US" sz="1400" dirty="0">
              <a:latin typeface="Arial" panose="020B0604020202020204" pitchFamily="34" charset="0"/>
              <a:cs typeface="Arial" panose="020B0604020202020204" pitchFamily="34" charset="0"/>
            </a:endParaRPr>
          </a:p>
          <a:p>
            <a:pPr>
              <a:lnSpc>
                <a:spcPct val="120000"/>
              </a:lnSpc>
            </a:pPr>
            <a:r>
              <a:rPr lang="en-US" sz="1400" dirty="0">
                <a:latin typeface="Arial" panose="020B0604020202020204" pitchFamily="34" charset="0"/>
                <a:cs typeface="Arial" panose="020B0604020202020204" pitchFamily="34" charset="0"/>
              </a:rPr>
              <a:t>All long-term projects and assignments due dates will still be required even if student is absent on the date due.  Any paper copy materials associated with project will be due upon return to school.</a:t>
            </a:r>
          </a:p>
        </p:txBody>
      </p:sp>
    </p:spTree>
    <p:extLst>
      <p:ext uri="{BB962C8B-B14F-4D97-AF65-F5344CB8AC3E}">
        <p14:creationId xmlns:p14="http://schemas.microsoft.com/office/powerpoint/2010/main" val="3800211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 y="0"/>
            <a:ext cx="8183880" cy="1051560"/>
          </a:xfrm>
        </p:spPr>
        <p:txBody>
          <a:bodyPr/>
          <a:lstStyle/>
          <a:p>
            <a:pPr algn="ctr"/>
            <a:r>
              <a:rPr lang="en-US" dirty="0"/>
              <a:t>7</a:t>
            </a:r>
            <a:r>
              <a:rPr lang="en-US" baseline="30000" dirty="0"/>
              <a:t>th</a:t>
            </a:r>
            <a:r>
              <a:rPr lang="en-US" dirty="0"/>
              <a:t> Grade Reading List:</a:t>
            </a:r>
          </a:p>
        </p:txBody>
      </p:sp>
      <p:sp>
        <p:nvSpPr>
          <p:cNvPr id="3" name="Content Placeholder 2"/>
          <p:cNvSpPr>
            <a:spLocks noGrp="1"/>
          </p:cNvSpPr>
          <p:nvPr>
            <p:ph idx="1"/>
          </p:nvPr>
        </p:nvSpPr>
        <p:spPr>
          <a:xfrm>
            <a:off x="381000" y="1051560"/>
            <a:ext cx="8458200" cy="4892040"/>
          </a:xfrm>
        </p:spPr>
        <p:txBody>
          <a:bodyPr>
            <a:noAutofit/>
          </a:bodyPr>
          <a:lstStyle/>
          <a:p>
            <a:pPr>
              <a:lnSpc>
                <a:spcPct val="90000"/>
              </a:lnSpc>
              <a:defRPr/>
            </a:pPr>
            <a:r>
              <a:rPr lang="en-US" sz="2600" dirty="0"/>
              <a:t>Pearson—My Perspectives </a:t>
            </a:r>
            <a:r>
              <a:rPr lang="en-US" sz="2600" b="1" dirty="0">
                <a:solidFill>
                  <a:srgbClr val="FF0000"/>
                </a:solidFill>
              </a:rPr>
              <a:t>(All  reading materials provided for students in class.)</a:t>
            </a:r>
          </a:p>
          <a:p>
            <a:pPr>
              <a:lnSpc>
                <a:spcPct val="90000"/>
              </a:lnSpc>
              <a:defRPr/>
            </a:pPr>
            <a:endParaRPr lang="en-US" sz="1200" dirty="0"/>
          </a:p>
          <a:p>
            <a:pPr marL="0" indent="0">
              <a:lnSpc>
                <a:spcPct val="90000"/>
              </a:lnSpc>
              <a:buNone/>
              <a:defRPr/>
            </a:pPr>
            <a:r>
              <a:rPr lang="en-US" sz="2600" dirty="0"/>
              <a:t>Novels</a:t>
            </a:r>
          </a:p>
          <a:p>
            <a:pPr marL="342900" marR="0" lvl="0" indent="-342900">
              <a:spcBef>
                <a:spcPts val="0"/>
              </a:spcBef>
              <a:spcAft>
                <a:spcPts val="0"/>
              </a:spcAft>
              <a:buFont typeface="Arial" panose="020B0604020202020204" pitchFamily="34" charset="0"/>
              <a:buChar char="●"/>
            </a:pPr>
            <a:r>
              <a:rPr lang="en-US" sz="2600" dirty="0">
                <a:solidFill>
                  <a:srgbClr val="000000"/>
                </a:solidFill>
                <a:effectLst/>
                <a:latin typeface="Noto Sans Symbols"/>
                <a:ea typeface="Noto Sans Symbols"/>
                <a:cs typeface="Noto Sans Symbols"/>
              </a:rPr>
              <a:t>1</a:t>
            </a:r>
            <a:r>
              <a:rPr lang="en-US" sz="2600" baseline="30000" dirty="0">
                <a:solidFill>
                  <a:srgbClr val="000000"/>
                </a:solidFill>
                <a:effectLst/>
                <a:latin typeface="Noto Sans Symbols"/>
                <a:ea typeface="Noto Sans Symbols"/>
                <a:cs typeface="Noto Sans Symbols"/>
              </a:rPr>
              <a:t>st</a:t>
            </a:r>
            <a:r>
              <a:rPr lang="en-US" sz="2600" dirty="0">
                <a:solidFill>
                  <a:srgbClr val="000000"/>
                </a:solidFill>
                <a:effectLst/>
                <a:latin typeface="Noto Sans Symbols"/>
                <a:ea typeface="Noto Sans Symbols"/>
                <a:cs typeface="Noto Sans Symbols"/>
              </a:rPr>
              <a:t> Quarter – </a:t>
            </a:r>
            <a:r>
              <a:rPr lang="en-US" sz="2600" dirty="0">
                <a:effectLst/>
                <a:latin typeface="Noto Sans Symbols"/>
                <a:ea typeface="Noto Sans Symbols"/>
                <a:cs typeface="Noto Sans Symbols"/>
              </a:rPr>
              <a:t>The Outsiders by S.E. Hinton</a:t>
            </a:r>
          </a:p>
          <a:p>
            <a:pPr marL="342900" marR="0" lvl="0" indent="-342900">
              <a:spcBef>
                <a:spcPts val="0"/>
              </a:spcBef>
              <a:spcAft>
                <a:spcPts val="0"/>
              </a:spcAft>
              <a:buFont typeface="Arial" panose="020B0604020202020204" pitchFamily="34" charset="0"/>
              <a:buChar char="●"/>
            </a:pPr>
            <a:r>
              <a:rPr lang="en-US" sz="2600" dirty="0">
                <a:solidFill>
                  <a:srgbClr val="000000"/>
                </a:solidFill>
                <a:effectLst/>
                <a:latin typeface="Noto Sans Symbols"/>
                <a:ea typeface="Noto Sans Symbols"/>
                <a:cs typeface="Noto Sans Symbols"/>
              </a:rPr>
              <a:t>2</a:t>
            </a:r>
            <a:r>
              <a:rPr lang="en-US" sz="2600" baseline="30000" dirty="0">
                <a:solidFill>
                  <a:srgbClr val="000000"/>
                </a:solidFill>
                <a:effectLst/>
                <a:latin typeface="Noto Sans Symbols"/>
                <a:ea typeface="Noto Sans Symbols"/>
                <a:cs typeface="Noto Sans Symbols"/>
              </a:rPr>
              <a:t>nd</a:t>
            </a:r>
            <a:r>
              <a:rPr lang="en-US" sz="2600" dirty="0">
                <a:solidFill>
                  <a:srgbClr val="000000"/>
                </a:solidFill>
                <a:effectLst/>
                <a:latin typeface="Noto Sans Symbols"/>
                <a:ea typeface="Noto Sans Symbols"/>
                <a:cs typeface="Noto Sans Symbols"/>
              </a:rPr>
              <a:t> Quarter - </a:t>
            </a:r>
            <a:r>
              <a:rPr lang="en-US" sz="2600" dirty="0" err="1">
                <a:solidFill>
                  <a:srgbClr val="000000"/>
                </a:solidFill>
                <a:effectLst/>
                <a:latin typeface="Noto Sans Symbols"/>
                <a:ea typeface="Noto Sans Symbols"/>
                <a:cs typeface="Noto Sans Symbols"/>
              </a:rPr>
              <a:t>MyPerspectives</a:t>
            </a:r>
            <a:r>
              <a:rPr lang="en-US" sz="2600" dirty="0">
                <a:solidFill>
                  <a:srgbClr val="000000"/>
                </a:solidFill>
                <a:effectLst/>
                <a:latin typeface="Noto Sans Symbols"/>
                <a:ea typeface="Noto Sans Symbols"/>
                <a:cs typeface="Noto Sans Symbols"/>
              </a:rPr>
              <a:t> textbook</a:t>
            </a:r>
            <a:endParaRPr lang="en-US" sz="2600" dirty="0">
              <a:effectLst/>
              <a:latin typeface="Noto Sans Symbols"/>
              <a:ea typeface="Noto Sans Symbols"/>
              <a:cs typeface="Noto Sans Symbols"/>
            </a:endParaRPr>
          </a:p>
          <a:p>
            <a:pPr marL="342900" marR="0" lvl="0" indent="-342900">
              <a:spcBef>
                <a:spcPts val="0"/>
              </a:spcBef>
              <a:spcAft>
                <a:spcPts val="0"/>
              </a:spcAft>
              <a:buFont typeface="Arial" panose="020B0604020202020204" pitchFamily="34" charset="0"/>
              <a:buChar char="●"/>
            </a:pPr>
            <a:r>
              <a:rPr lang="en-US" sz="2400" dirty="0">
                <a:solidFill>
                  <a:srgbClr val="000000"/>
                </a:solidFill>
                <a:effectLst/>
                <a:latin typeface="Noto Sans Symbols"/>
                <a:ea typeface="Noto Sans Symbols"/>
                <a:cs typeface="Noto Sans Symbols"/>
              </a:rPr>
              <a:t>3</a:t>
            </a:r>
            <a:r>
              <a:rPr lang="en-US" sz="2400" baseline="30000" dirty="0">
                <a:solidFill>
                  <a:srgbClr val="000000"/>
                </a:solidFill>
                <a:effectLst/>
                <a:latin typeface="Noto Sans Symbols"/>
                <a:ea typeface="Noto Sans Symbols"/>
                <a:cs typeface="Noto Sans Symbols"/>
              </a:rPr>
              <a:t>rd</a:t>
            </a:r>
            <a:r>
              <a:rPr lang="en-US" sz="2400" dirty="0">
                <a:solidFill>
                  <a:srgbClr val="000000"/>
                </a:solidFill>
                <a:effectLst/>
                <a:latin typeface="Noto Sans Symbols"/>
                <a:ea typeface="Noto Sans Symbols"/>
                <a:cs typeface="Noto Sans Symbols"/>
              </a:rPr>
              <a:t> Quarter - </a:t>
            </a:r>
            <a:r>
              <a:rPr lang="en-US" sz="2400" dirty="0">
                <a:effectLst/>
                <a:latin typeface="Noto Sans Symbols"/>
                <a:ea typeface="Noto Sans Symbols"/>
                <a:cs typeface="Noto Sans Symbols"/>
              </a:rPr>
              <a:t>Roll of Thunder, Hear My Cry by Mildred D. Taylor</a:t>
            </a:r>
          </a:p>
          <a:p>
            <a:pPr marL="342900" marR="0" lvl="0" indent="-342900">
              <a:spcBef>
                <a:spcPts val="0"/>
              </a:spcBef>
              <a:spcAft>
                <a:spcPts val="0"/>
              </a:spcAft>
              <a:buFont typeface="Arial" panose="020B0604020202020204" pitchFamily="34" charset="0"/>
              <a:buChar char="●"/>
            </a:pPr>
            <a:r>
              <a:rPr lang="en-US" sz="2400" dirty="0">
                <a:solidFill>
                  <a:srgbClr val="000000"/>
                </a:solidFill>
                <a:effectLst/>
                <a:latin typeface="Noto Sans Symbols"/>
                <a:ea typeface="Noto Sans Symbols"/>
                <a:cs typeface="Noto Sans Symbols"/>
              </a:rPr>
              <a:t>4</a:t>
            </a:r>
            <a:r>
              <a:rPr lang="en-US" sz="2400" baseline="30000" dirty="0">
                <a:solidFill>
                  <a:srgbClr val="000000"/>
                </a:solidFill>
                <a:effectLst/>
                <a:latin typeface="Noto Sans Symbols"/>
                <a:ea typeface="Noto Sans Symbols"/>
                <a:cs typeface="Noto Sans Symbols"/>
              </a:rPr>
              <a:t>th</a:t>
            </a:r>
            <a:r>
              <a:rPr lang="en-US" sz="2400" dirty="0">
                <a:solidFill>
                  <a:srgbClr val="000000"/>
                </a:solidFill>
                <a:effectLst/>
                <a:latin typeface="Noto Sans Symbols"/>
                <a:ea typeface="Noto Sans Symbols"/>
                <a:cs typeface="Noto Sans Symbols"/>
              </a:rPr>
              <a:t> Quarter -</a:t>
            </a:r>
            <a:r>
              <a:rPr lang="en-US" sz="2400" dirty="0">
                <a:effectLst/>
                <a:latin typeface="Noto Sans Symbols"/>
                <a:ea typeface="Noto Sans Symbols"/>
                <a:cs typeface="Noto Sans Symbols"/>
              </a:rPr>
              <a:t>A Midsummer Night’s Dream by William Shakespeare</a:t>
            </a:r>
          </a:p>
          <a:p>
            <a:pPr lvl="1">
              <a:lnSpc>
                <a:spcPct val="90000"/>
              </a:lnSpc>
              <a:defRPr/>
            </a:pPr>
            <a:endParaRPr lang="en-US" i="1" dirty="0"/>
          </a:p>
          <a:p>
            <a:pPr lvl="1">
              <a:lnSpc>
                <a:spcPct val="90000"/>
              </a:lnSpc>
              <a:defRPr/>
            </a:pPr>
            <a:r>
              <a:rPr lang="en-US" sz="2000" i="1" dirty="0">
                <a:solidFill>
                  <a:srgbClr val="FF0000"/>
                </a:solidFill>
              </a:rPr>
              <a:t>Students may check out a copy of novels from the library; however, it is very beneficial to the student to have his/her own copy in order to annotate.  Annotation is a powerful comprehension technique. </a:t>
            </a:r>
          </a:p>
          <a:p>
            <a:pPr marL="347472" lvl="1" indent="0">
              <a:lnSpc>
                <a:spcPct val="90000"/>
              </a:lnSpc>
              <a:buNone/>
              <a:defRPr/>
            </a:pPr>
            <a:endParaRPr lang="en-US" sz="2000" b="1" i="1" dirty="0"/>
          </a:p>
          <a:p>
            <a:pPr marL="347472" lvl="1" indent="0">
              <a:lnSpc>
                <a:spcPct val="90000"/>
              </a:lnSpc>
              <a:buNone/>
              <a:defRPr/>
            </a:pPr>
            <a:endParaRPr lang="en-US" sz="2000" b="1" i="1" dirty="0"/>
          </a:p>
          <a:p>
            <a:pPr marL="0" indent="0">
              <a:buNone/>
            </a:pPr>
            <a:endParaRPr lang="en-US" dirty="0"/>
          </a:p>
          <a:p>
            <a:endParaRPr lang="en-US" i="1" dirty="0"/>
          </a:p>
          <a:p>
            <a:pPr lvl="1">
              <a:lnSpc>
                <a:spcPct val="90000"/>
              </a:lnSpc>
              <a:defRPr/>
            </a:pPr>
            <a:endParaRPr lang="en-US" i="1" dirty="0"/>
          </a:p>
        </p:txBody>
      </p:sp>
    </p:spTree>
    <p:extLst>
      <p:ext uri="{BB962C8B-B14F-4D97-AF65-F5344CB8AC3E}">
        <p14:creationId xmlns:p14="http://schemas.microsoft.com/office/powerpoint/2010/main" val="401371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83880" cy="685800"/>
          </a:xfrm>
        </p:spPr>
        <p:txBody>
          <a:bodyPr/>
          <a:lstStyle/>
          <a:p>
            <a:pPr algn="ctr"/>
            <a:r>
              <a:rPr lang="en-US" dirty="0"/>
              <a:t>Outside Reading Book:</a:t>
            </a:r>
          </a:p>
        </p:txBody>
      </p:sp>
      <p:sp>
        <p:nvSpPr>
          <p:cNvPr id="3" name="Content Placeholder 2"/>
          <p:cNvSpPr>
            <a:spLocks noGrp="1"/>
          </p:cNvSpPr>
          <p:nvPr>
            <p:ph idx="1"/>
          </p:nvPr>
        </p:nvSpPr>
        <p:spPr>
          <a:xfrm>
            <a:off x="381000" y="1295400"/>
            <a:ext cx="8183880" cy="5257800"/>
          </a:xfrm>
        </p:spPr>
        <p:txBody>
          <a:bodyPr>
            <a:normAutofit/>
          </a:bodyPr>
          <a:lstStyle/>
          <a:p>
            <a:pPr>
              <a:defRPr/>
            </a:pPr>
            <a:r>
              <a:rPr lang="en-US" dirty="0"/>
              <a:t>Students must have a book with them at all times, preferably their ORP reading selection</a:t>
            </a:r>
          </a:p>
          <a:p>
            <a:pPr>
              <a:defRPr/>
            </a:pPr>
            <a:r>
              <a:rPr lang="en-US" dirty="0"/>
              <a:t>Students are required to read an outside book as well as complete a project each quarter.</a:t>
            </a:r>
          </a:p>
          <a:p>
            <a:pPr lvl="1">
              <a:defRPr/>
            </a:pPr>
            <a:r>
              <a:rPr lang="en-US" b="1" dirty="0"/>
              <a:t>Different types of Genres </a:t>
            </a:r>
            <a:r>
              <a:rPr lang="en-US" dirty="0"/>
              <a:t>will be required in various quarters as well as </a:t>
            </a:r>
            <a:r>
              <a:rPr lang="en-US" b="1" dirty="0"/>
              <a:t>different projects or options.</a:t>
            </a:r>
          </a:p>
          <a:p>
            <a:r>
              <a:rPr lang="en-US" sz="2400" dirty="0"/>
              <a:t>Q1 Rubric handout is on Google Classroom</a:t>
            </a:r>
          </a:p>
        </p:txBody>
      </p:sp>
    </p:spTree>
    <p:extLst>
      <p:ext uri="{BB962C8B-B14F-4D97-AF65-F5344CB8AC3E}">
        <p14:creationId xmlns:p14="http://schemas.microsoft.com/office/powerpoint/2010/main" val="35027852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4135</TotalTime>
  <Words>996</Words>
  <Application>Microsoft Office PowerPoint</Application>
  <PresentationFormat>On-screen Show (4:3)</PresentationFormat>
  <Paragraphs>107</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Alegreya Sans</vt:lpstr>
      <vt:lpstr>Arial</vt:lpstr>
      <vt:lpstr>Calibri</vt:lpstr>
      <vt:lpstr>Noto Sans Symbols</vt:lpstr>
      <vt:lpstr>Overlock</vt:lpstr>
      <vt:lpstr>Verdana</vt:lpstr>
      <vt:lpstr>Wingdings 2</vt:lpstr>
      <vt:lpstr>Aspect</vt:lpstr>
      <vt:lpstr>Welcome Mr. Owen 7th Grade ELA</vt:lpstr>
      <vt:lpstr>Find basic class information here, including Web Blast archives, assignment calendar, and major dates. Google Classroom has materials as well</vt:lpstr>
      <vt:lpstr>How you can contact me: CHECK WEB PAGE FOR MORE INFORMATION</vt:lpstr>
      <vt:lpstr>TURNITIN.COM</vt:lpstr>
      <vt:lpstr>Late Work:</vt:lpstr>
      <vt:lpstr>COMPLETION ASSIGNMENTS</vt:lpstr>
      <vt:lpstr>Absences:</vt:lpstr>
      <vt:lpstr>7th Grade Reading List:</vt:lpstr>
      <vt:lpstr>Outside Reading Book:</vt:lpstr>
      <vt:lpstr>Vocabulary/Academic Vocab:</vt:lpstr>
      <vt:lpstr>Writing Focus:</vt:lpstr>
      <vt:lpstr>Grades:</vt:lpstr>
      <vt:lpstr>Homestudy:</vt:lpstr>
      <vt:lpstr>My requests for parents: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Mrs. French 8th Grade Honors Language Arts Class!</dc:title>
  <dc:creator>Windows User</dc:creator>
  <cp:lastModifiedBy>Owen, Greg</cp:lastModifiedBy>
  <cp:revision>109</cp:revision>
  <cp:lastPrinted>2022-07-29T00:39:12Z</cp:lastPrinted>
  <dcterms:created xsi:type="dcterms:W3CDTF">2013-08-07T23:09:55Z</dcterms:created>
  <dcterms:modified xsi:type="dcterms:W3CDTF">2022-07-29T02:49:21Z</dcterms:modified>
</cp:coreProperties>
</file>